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3"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Objects="1">
      <p:cViewPr varScale="1">
        <p:scale>
          <a:sx n="100" d="100"/>
          <a:sy n="100" d="100"/>
        </p:scale>
        <p:origin x="-28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377A1F-696D-724D-B177-C5FE2CAE7320}" type="datetimeFigureOut">
              <a:rPr lang="en-US" smtClean="0"/>
              <a:pPr/>
              <a:t>10/23/2008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A40892-4747-894E-BDCB-36A087859C6F}"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3A40892-4747-894E-BDCB-36A087859C6F}" type="slidenum">
              <a:rPr lang="en-US" smtClean="0"/>
              <a:pPr/>
              <a:t>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171DABF3-F628-7448-B3EB-101C1F1E31C0}" type="datetimeFigureOut">
              <a:rPr lang="en-US" smtClean="0"/>
              <a:pPr/>
              <a:t>10/23/2008</a:t>
            </a:fld>
            <a:endParaRPr lang="en-US" dirty="0"/>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dirty="0"/>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AFC56213-B4C4-4C5C-8EAE-01416D175C4F}" type="slidenum">
              <a:rPr/>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BB0769-9CC8-6743-9DE1-A2BCFC56CFF2}" type="slidenum">
              <a:rPr lang="en-US" smtClean="0"/>
              <a:pPr/>
              <a:t>‹#›</a:t>
            </a:fld>
            <a:endParaRPr lang="en-US"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BB0769-9CC8-6743-9DE1-A2BCFC56CFF2}" type="slidenum">
              <a:rPr lang="en-US" smtClean="0"/>
              <a:pPr/>
              <a:t>‹#›</a:t>
            </a:fld>
            <a:endParaRPr lang="en-US" dirty="0"/>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8BB0769-9CC8-6743-9DE1-A2BCFC56CFF2}"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8BB0769-9CC8-6743-9DE1-A2BCFC56CFF2}"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BB0769-9CC8-6743-9DE1-A2BCFC56CFF2}"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BB0769-9CC8-6743-9DE1-A2BCFC56CFF2}" type="slidenum">
              <a:rPr lang="en-US" smtClean="0"/>
              <a:pPr/>
              <a:t>‹#›</a:t>
            </a:fld>
            <a:endParaRPr lang="en-US" dirty="0"/>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dirty="0" smtClean="0"/>
              <a:t>Click icon to add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dirty="0" smtClean="0"/>
              <a:t>Click icon to add picture</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dirty="0" smtClean="0"/>
              <a:t>Click icon to add picture</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BB0769-9CC8-6743-9DE1-A2BCFC56CFF2}" type="slidenum">
              <a:rPr lang="en-US" smtClean="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BB0769-9CC8-6743-9DE1-A2BCFC56CFF2}" type="slidenum">
              <a:rPr lang="en-US" smtClean="0"/>
              <a:pPr/>
              <a:t>‹#›</a:t>
            </a:fld>
            <a:endParaRPr lang="en-US" dirty="0"/>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dirty="0"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dirty="0" smtClean="0"/>
              <a:t>Click icon to add picture</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dirty="0" smtClean="0"/>
              <a:t>Click icon to add picture</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BB0769-9CC8-6743-9DE1-A2BCFC56CFF2}" type="slidenum">
              <a:rPr lang="en-US" smtClean="0"/>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BB0769-9CC8-6743-9DE1-A2BCFC56CFF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BB0769-9CC8-6743-9DE1-A2BCFC56CFF2}"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BB0769-9CC8-6743-9DE1-A2BCFC56CFF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171DABF3-F628-7448-B3EB-101C1F1E31C0}" type="datetimeFigureOut">
              <a:rPr lang="en-US" smtClean="0"/>
              <a:pPr/>
              <a:t>10/23/2008</a:t>
            </a:fld>
            <a:endParaRPr lang="en-US" dirty="0"/>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B8BB0769-9CC8-6743-9DE1-A2BCFC56CFF2}"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ct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BB0769-9CC8-6743-9DE1-A2BCFC56CFF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BB0769-9CC8-6743-9DE1-A2BCFC56CFF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dirty="0" smtClean="0"/>
              <a:t>Click icon to add picture</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BB0769-9CC8-6743-9DE1-A2BCFC56CFF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BB0769-9CC8-6743-9DE1-A2BCFC56CFF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8BB0769-9CC8-6743-9DE1-A2BCFC56CFF2}" type="slidenum">
              <a:rPr lang="en-US" smtClean="0"/>
              <a:pPr/>
              <a:t>‹#›</a:t>
            </a:fld>
            <a:endParaRPr lang="en-US" dirty="0"/>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BB0769-9CC8-6743-9DE1-A2BCFC56CFF2}" type="slidenum">
              <a:rPr lang="en-US" smtClean="0"/>
              <a:pPr/>
              <a:t>‹#›</a:t>
            </a:fld>
            <a:endParaRPr lang="en-US" dirty="0"/>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8.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7.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171DABF3-F628-7448-B3EB-101C1F1E31C0}" type="datetimeFigureOut">
              <a:rPr lang="en-US" smtClean="0"/>
              <a:pPr/>
              <a:t>10/23/2008</a:t>
            </a:fld>
            <a:endParaRPr lang="en-US" dirty="0"/>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dirty="0"/>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B8BB0769-9CC8-6743-9DE1-A2BCFC56CFF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4084" r:id="rId1"/>
    <p:sldLayoutId id="2147484085" r:id="rId2"/>
    <p:sldLayoutId id="2147484086" r:id="rId3"/>
    <p:sldLayoutId id="2147484087" r:id="rId4"/>
    <p:sldLayoutId id="2147484088" r:id="rId5"/>
    <p:sldLayoutId id="2147484089" r:id="rId6"/>
    <p:sldLayoutId id="2147484090" r:id="rId7"/>
    <p:sldLayoutId id="2147484091" r:id="rId8"/>
    <p:sldLayoutId id="2147484092" r:id="rId9"/>
    <p:sldLayoutId id="2147484093" r:id="rId10"/>
    <p:sldLayoutId id="2147484094" r:id="rId11"/>
    <p:sldLayoutId id="2147484095" r:id="rId12"/>
    <p:sldLayoutId id="2147484096" r:id="rId13"/>
    <p:sldLayoutId id="2147484097" r:id="rId14"/>
    <p:sldLayoutId id="2147484098" r:id="rId15"/>
    <p:sldLayoutId id="2147484099" r:id="rId16"/>
    <p:sldLayoutId id="2147484100" r:id="rId17"/>
    <p:sldLayoutId id="2147484101" r:id="rId18"/>
    <p:sldLayoutId id="2147484102" r:id="rId19"/>
    <p:sldLayoutId id="2147484103"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609600"/>
            <a:ext cx="6858000" cy="1676400"/>
          </a:xfrm>
        </p:spPr>
        <p:style>
          <a:lnRef idx="1">
            <a:schemeClr val="accent4"/>
          </a:lnRef>
          <a:fillRef idx="2">
            <a:schemeClr val="accent4"/>
          </a:fillRef>
          <a:effectRef idx="1">
            <a:schemeClr val="accent4"/>
          </a:effectRef>
          <a:fontRef idx="minor">
            <a:schemeClr val="dk1"/>
          </a:fontRef>
        </p:style>
        <p:txBody>
          <a:bodyPr>
            <a:scene3d>
              <a:camera prst="orthographicFront"/>
              <a:lightRig rig="threePt" dir="t"/>
            </a:scene3d>
            <a:sp3d extrusionH="57150">
              <a:bevelT w="38100" h="38100"/>
            </a:sp3d>
          </a:bodyPr>
          <a:lstStyle/>
          <a:p>
            <a:r>
              <a:rPr lang="en-US" sz="4800" dirty="0" smtClean="0">
                <a:latin typeface="Comic Sans MS"/>
                <a:cs typeface="Comic Sans MS"/>
              </a:rPr>
              <a:t>Test Anxiety and    Academic Achievement</a:t>
            </a:r>
            <a:endParaRPr lang="en-US" sz="4800" dirty="0">
              <a:latin typeface="Comic Sans MS"/>
              <a:cs typeface="Comic Sans MS"/>
            </a:endParaRPr>
          </a:p>
        </p:txBody>
      </p:sp>
      <p:sp>
        <p:nvSpPr>
          <p:cNvPr id="3" name="Subtitle 2"/>
          <p:cNvSpPr>
            <a:spLocks noGrp="1"/>
          </p:cNvSpPr>
          <p:nvPr>
            <p:ph type="subTitle" idx="1"/>
          </p:nvPr>
        </p:nvSpPr>
        <p:spPr/>
        <p:txBody>
          <a:bodyPr>
            <a:normAutofit/>
          </a:bodyPr>
          <a:lstStyle/>
          <a:p>
            <a:r>
              <a:rPr lang="en-US" sz="2800" dirty="0" smtClean="0">
                <a:latin typeface="Comic Sans MS"/>
                <a:cs typeface="Comic Sans MS"/>
              </a:rPr>
              <a:t>Marta Chwalka</a:t>
            </a:r>
          </a:p>
          <a:p>
            <a:endParaRPr lang="en-US" sz="2800" dirty="0" smtClean="0">
              <a:latin typeface="Comic Sans MS"/>
              <a:cs typeface="Comic Sans MS"/>
            </a:endParaRPr>
          </a:p>
          <a:p>
            <a:r>
              <a:rPr lang="en-US" sz="2800" dirty="0" smtClean="0">
                <a:latin typeface="Comic Sans MS"/>
                <a:cs typeface="Comic Sans MS"/>
              </a:rPr>
              <a:t>Education      702.22</a:t>
            </a:r>
          </a:p>
          <a:p>
            <a:endParaRPr lang="en-US" sz="2800" dirty="0" smtClean="0">
              <a:latin typeface="Comic Sans MS"/>
              <a:cs typeface="Comic Sans MS"/>
            </a:endParaRPr>
          </a:p>
          <a:p>
            <a:endParaRPr lang="en-US" sz="2800" dirty="0">
              <a:latin typeface="Comic Sans MS"/>
              <a:cs typeface="Comic Sans MS"/>
            </a:endParaRPr>
          </a:p>
        </p:txBody>
      </p:sp>
      <p:pic>
        <p:nvPicPr>
          <p:cNvPr id="7" name="Picture 6"/>
          <p:cNvPicPr/>
          <p:nvPr/>
        </p:nvPicPr>
        <p:blipFill>
          <a:blip r:embed="rId2"/>
          <a:srcRect/>
          <a:stretch>
            <a:fillRect/>
          </a:stretch>
        </p:blipFill>
        <p:spPr bwMode="auto">
          <a:xfrm>
            <a:off x="5154183" y="2558132"/>
            <a:ext cx="3227818" cy="2498500"/>
          </a:xfrm>
          <a:prstGeom prst="rect">
            <a:avLst/>
          </a:prstGeom>
          <a:noFill/>
          <a:ln w="9525">
            <a:noFill/>
            <a:miter lim="800000"/>
            <a:headEnd/>
            <a:tailEnd/>
          </a:ln>
        </p:spPr>
      </p:pic>
    </p:spTree>
  </p:cSld>
  <p:clrMapOvr>
    <a:masterClrMapping/>
  </p:clrMapOvr>
  <p:transition>
    <p:cut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a:cs typeface="Comic Sans MS"/>
              </a:rPr>
              <a:t>Table of Contents :</a:t>
            </a:r>
            <a:endParaRPr lang="en-US" dirty="0">
              <a:latin typeface="Comic Sans MS"/>
              <a:cs typeface="Comic Sans MS"/>
            </a:endParaRPr>
          </a:p>
        </p:txBody>
      </p:sp>
      <p:sp>
        <p:nvSpPr>
          <p:cNvPr id="3" name="Content Placeholder 2"/>
          <p:cNvSpPr>
            <a:spLocks noGrp="1"/>
          </p:cNvSpPr>
          <p:nvPr>
            <p:ph idx="1"/>
          </p:nvPr>
        </p:nvSpPr>
        <p:spPr>
          <a:xfrm>
            <a:off x="1905000" y="1735138"/>
            <a:ext cx="6323013" cy="4056062"/>
          </a:xfrm>
        </p:spPr>
        <p:style>
          <a:lnRef idx="1">
            <a:schemeClr val="accent4"/>
          </a:lnRef>
          <a:fillRef idx="2">
            <a:schemeClr val="accent4"/>
          </a:fillRef>
          <a:effectRef idx="1">
            <a:schemeClr val="accent4"/>
          </a:effectRef>
          <a:fontRef idx="minor">
            <a:schemeClr val="dk1"/>
          </a:fontRef>
        </p:style>
        <p:txBody>
          <a:bodyPr>
            <a:normAutofit/>
          </a:bodyPr>
          <a:lstStyle/>
          <a:p>
            <a:pPr>
              <a:buNone/>
            </a:pPr>
            <a:r>
              <a:rPr lang="en-US" sz="3200" dirty="0" smtClean="0">
                <a:latin typeface="Comic Sans MS Bold"/>
                <a:cs typeface="Comic Sans MS Bold"/>
              </a:rPr>
              <a:t>Introduction:</a:t>
            </a:r>
          </a:p>
          <a:p>
            <a:pPr>
              <a:buNone/>
            </a:pPr>
            <a:r>
              <a:rPr lang="en-US" sz="3200" dirty="0" smtClean="0">
                <a:latin typeface="Comic Sans MS Bold"/>
                <a:cs typeface="Comic Sans MS Bold"/>
              </a:rPr>
              <a:t>Statement of the Problem </a:t>
            </a:r>
            <a:endParaRPr lang="en-US" sz="3200" dirty="0" smtClean="0">
              <a:latin typeface="Comic Sans MS Bold"/>
              <a:cs typeface="Comic Sans MS Bold"/>
            </a:endParaRPr>
          </a:p>
          <a:p>
            <a:pPr>
              <a:buNone/>
            </a:pPr>
            <a:r>
              <a:rPr lang="en-US" sz="3200" dirty="0" smtClean="0">
                <a:latin typeface="Comic Sans MS Bold"/>
                <a:cs typeface="Comic Sans MS Bold"/>
              </a:rPr>
              <a:t>Review </a:t>
            </a:r>
            <a:r>
              <a:rPr lang="en-US" sz="3200" dirty="0" smtClean="0">
                <a:latin typeface="Comic Sans MS Bold"/>
                <a:cs typeface="Comic Sans MS Bold"/>
              </a:rPr>
              <a:t>of </a:t>
            </a:r>
            <a:r>
              <a:rPr lang="en-US" sz="3200" dirty="0" smtClean="0">
                <a:latin typeface="Comic Sans MS Bold"/>
                <a:cs typeface="Comic Sans MS Bold"/>
              </a:rPr>
              <a:t>Literature</a:t>
            </a:r>
          </a:p>
          <a:p>
            <a:pPr>
              <a:buNone/>
            </a:pPr>
            <a:r>
              <a:rPr lang="en-US" sz="3200" dirty="0" smtClean="0">
                <a:latin typeface="Comic Sans MS Bold"/>
                <a:cs typeface="Comic Sans MS Bold"/>
              </a:rPr>
              <a:t>Statement </a:t>
            </a:r>
            <a:r>
              <a:rPr lang="en-US" sz="3200" dirty="0" smtClean="0">
                <a:latin typeface="Comic Sans MS Bold"/>
                <a:cs typeface="Comic Sans MS Bold"/>
              </a:rPr>
              <a:t>of the Hypothesis</a:t>
            </a:r>
            <a:endParaRPr lang="en-US" sz="3200" dirty="0">
              <a:latin typeface="Comic Sans MS Bold"/>
              <a:cs typeface="Comic Sans MS Bo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503238"/>
            <a:ext cx="7313613" cy="868362"/>
          </a:xfrm>
        </p:spPr>
        <p:txBody>
          <a:bodyPr/>
          <a:lstStyle/>
          <a:p>
            <a:r>
              <a:rPr lang="en-US" sz="4400" dirty="0" smtClean="0">
                <a:latin typeface="Comic Sans MS"/>
                <a:cs typeface="Comic Sans MS"/>
              </a:rPr>
              <a:t>Statement of the Problem </a:t>
            </a:r>
            <a:endParaRPr lang="en-US" sz="4400" dirty="0">
              <a:latin typeface="Comic Sans MS"/>
              <a:cs typeface="Comic Sans MS"/>
            </a:endParaRPr>
          </a:p>
        </p:txBody>
      </p:sp>
      <p:sp>
        <p:nvSpPr>
          <p:cNvPr id="3" name="Content Placeholder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fontScale="85000" lnSpcReduction="20000"/>
          </a:bodyPr>
          <a:lstStyle/>
          <a:p>
            <a:r>
              <a:rPr lang="en-US" dirty="0" smtClean="0">
                <a:latin typeface="Comic Sans MS Bold"/>
                <a:ea typeface="Cambria"/>
                <a:cs typeface="Comic Sans MS Bold"/>
              </a:rPr>
              <a:t>With the current and rising concern about the quality of public education and our increasing reliance on test scores to measure academic</a:t>
            </a:r>
            <a:r>
              <a:rPr lang="en-US" dirty="0" smtClean="0">
                <a:latin typeface="Comic Sans MS Bold"/>
                <a:cs typeface="Comic Sans MS Bold"/>
              </a:rPr>
              <a:t> achievement there is a growing number of students who experience test anxiety. Also, with increased “expectations regarding the complexity of work to be mastered at earlier developmental age’’ ( Turner et al., 1993 )  test –anxious students feel overwhelmed and </a:t>
            </a:r>
            <a:r>
              <a:rPr lang="en-US" smtClean="0">
                <a:latin typeface="Comic Sans MS Bold"/>
                <a:cs typeface="Comic Sans MS Bold"/>
              </a:rPr>
              <a:t>they self-doubt </a:t>
            </a:r>
            <a:r>
              <a:rPr lang="en-US" dirty="0" smtClean="0">
                <a:latin typeface="Comic Sans MS Bold"/>
                <a:cs typeface="Comic Sans MS Bold"/>
              </a:rPr>
              <a:t>their abilities to perform. Students with high test anxiety feel tense, fearful and worried in evaluative situations; they perceive testing situations as threatening.  Students who experience test anxiety display lower self-esteem and negative self-concept.  Often feelings of helplessness and uncertainty prevail during testing situations. Therefore, in my research I will investigate the effect of test anxiety on academic achievement.</a:t>
            </a:r>
            <a:endParaRPr lang="en-US" dirty="0" smtClean="0">
              <a:latin typeface="Comic Sans MS Bold"/>
              <a:ea typeface="Cambria"/>
              <a:cs typeface="Comic Sans MS 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503238"/>
            <a:ext cx="7008813" cy="792162"/>
          </a:xfrm>
        </p:spPr>
        <p:txBody>
          <a:bodyPr/>
          <a:lstStyle/>
          <a:p>
            <a:r>
              <a:rPr lang="en-US" sz="2800" dirty="0" smtClean="0">
                <a:latin typeface="Comic Sans MS"/>
                <a:cs typeface="Comic Sans MS"/>
              </a:rPr>
              <a:t>What test-anxiety means to me?</a:t>
            </a:r>
            <a:endParaRPr lang="en-US" sz="2800" dirty="0">
              <a:latin typeface="Comic Sans MS"/>
              <a:cs typeface="Comic Sans MS"/>
            </a:endParaRPr>
          </a:p>
        </p:txBody>
      </p:sp>
      <p:sp>
        <p:nvSpPr>
          <p:cNvPr id="3" name="Content Placeholder 2"/>
          <p:cNvSpPr>
            <a:spLocks noGrp="1"/>
          </p:cNvSpPr>
          <p:nvPr>
            <p:ph idx="1"/>
          </p:nvPr>
        </p:nvSpPr>
        <p:spPr>
          <a:xfrm>
            <a:off x="914400" y="1295400"/>
            <a:ext cx="7313613" cy="4495800"/>
          </a:xfrm>
        </p:spPr>
        <p:style>
          <a:lnRef idx="1">
            <a:schemeClr val="accent4"/>
          </a:lnRef>
          <a:fillRef idx="2">
            <a:schemeClr val="accent4"/>
          </a:fillRef>
          <a:effectRef idx="1">
            <a:schemeClr val="accent4"/>
          </a:effectRef>
          <a:fontRef idx="minor">
            <a:schemeClr val="dk1"/>
          </a:fontRef>
        </p:style>
        <p:txBody>
          <a:bodyPr>
            <a:normAutofit/>
          </a:bodyPr>
          <a:lstStyle/>
          <a:p>
            <a:pPr>
              <a:buNone/>
            </a:pPr>
            <a:r>
              <a:rPr lang="en-US" sz="1800" dirty="0" smtClean="0">
                <a:latin typeface="Comic Sans MS"/>
                <a:cs typeface="Comic Sans MS"/>
              </a:rPr>
              <a:t>As a child, I constantly ( everyday) experienced anxiety about test or oral examination. I have to admit that Mathematics was my “favorite” area of emotional failure. Never fully explained by my teacher, I begun to educate myself the best way I could. The result; bitten nails. </a:t>
            </a:r>
            <a:r>
              <a:rPr lang="en-US" sz="1800" dirty="0" smtClean="0">
                <a:latin typeface="Comic Sans MS"/>
                <a:cs typeface="Comic Sans MS"/>
              </a:rPr>
              <a:t>By the time I graduated from </a:t>
            </a:r>
            <a:r>
              <a:rPr lang="en-US" sz="1800" dirty="0" smtClean="0">
                <a:latin typeface="Comic Sans MS"/>
                <a:cs typeface="Comic Sans MS"/>
              </a:rPr>
              <a:t>school</a:t>
            </a:r>
            <a:r>
              <a:rPr lang="en-US" sz="1800" dirty="0" smtClean="0">
                <a:latin typeface="Comic Sans MS"/>
                <a:cs typeface="Comic Sans MS"/>
              </a:rPr>
              <a:t>, I realized that learning is a process. </a:t>
            </a:r>
          </a:p>
          <a:p>
            <a:pPr>
              <a:buNone/>
            </a:pPr>
            <a:r>
              <a:rPr lang="en-US" sz="1800" dirty="0" smtClean="0">
                <a:latin typeface="Comic Sans MS"/>
                <a:cs typeface="Comic Sans MS"/>
              </a:rPr>
              <a:t>I believe that putting strong emphasis on testing gives a wrong type of motivation. Instead motivating students to learn, we portray achievement as a key element to learning.</a:t>
            </a:r>
          </a:p>
          <a:p>
            <a:pPr>
              <a:buNone/>
            </a:pPr>
            <a:r>
              <a:rPr lang="en-US" sz="1800" dirty="0" smtClean="0">
                <a:latin typeface="Comic Sans MS"/>
                <a:cs typeface="Comic Sans MS"/>
              </a:rPr>
              <a:t>I </a:t>
            </a:r>
            <a:r>
              <a:rPr lang="en-US" sz="1800" dirty="0" smtClean="0">
                <a:latin typeface="Comic Sans MS"/>
                <a:cs typeface="Comic Sans MS"/>
              </a:rPr>
              <a:t>am not happy with the fact </a:t>
            </a:r>
            <a:r>
              <a:rPr lang="en-US" sz="1800" dirty="0" smtClean="0">
                <a:latin typeface="Comic Sans MS"/>
                <a:cs typeface="Comic Sans MS"/>
              </a:rPr>
              <a:t>that </a:t>
            </a:r>
            <a:r>
              <a:rPr lang="en-US" sz="1800" dirty="0" smtClean="0">
                <a:latin typeface="Comic Sans MS"/>
                <a:cs typeface="Comic Sans MS"/>
              </a:rPr>
              <a:t>some schools  use test scores as their personal confidence boosters. I am worried that  the quality of learning is compromised by high test scores.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313613" cy="685800"/>
          </a:xfrm>
        </p:spPr>
        <p:txBody>
          <a:bodyPr/>
          <a:lstStyle/>
          <a:p>
            <a:r>
              <a:rPr lang="en-US" sz="3200" dirty="0" smtClean="0">
                <a:latin typeface="Comic Sans MS"/>
                <a:cs typeface="Comic Sans MS"/>
              </a:rPr>
              <a:t>Review of Related Literature :</a:t>
            </a:r>
            <a:endParaRPr lang="en-US" sz="3200" dirty="0">
              <a:latin typeface="Comic Sans MS"/>
              <a:cs typeface="Comic Sans MS"/>
            </a:endParaRPr>
          </a:p>
        </p:txBody>
      </p:sp>
      <p:sp>
        <p:nvSpPr>
          <p:cNvPr id="3" name="Content Placeholder 2"/>
          <p:cNvSpPr>
            <a:spLocks noGrp="1"/>
          </p:cNvSpPr>
          <p:nvPr>
            <p:ph idx="1"/>
          </p:nvPr>
        </p:nvSpPr>
        <p:spPr>
          <a:xfrm>
            <a:off x="1143000" y="1066800"/>
            <a:ext cx="7313613" cy="4876800"/>
          </a:xfrm>
        </p:spPr>
        <p:style>
          <a:lnRef idx="1">
            <a:schemeClr val="accent4"/>
          </a:lnRef>
          <a:fillRef idx="2">
            <a:schemeClr val="accent4"/>
          </a:fillRef>
          <a:effectRef idx="1">
            <a:schemeClr val="accent4"/>
          </a:effectRef>
          <a:fontRef idx="minor">
            <a:schemeClr val="dk1"/>
          </a:fontRef>
        </p:style>
        <p:txBody>
          <a:bodyPr>
            <a:normAutofit fontScale="92500" lnSpcReduction="20000"/>
          </a:bodyPr>
          <a:lstStyle/>
          <a:p>
            <a:pPr>
              <a:buNone/>
            </a:pPr>
            <a:r>
              <a:rPr lang="en-US" sz="2000" dirty="0" smtClean="0">
                <a:latin typeface="Comic Sans MS"/>
                <a:cs typeface="Comic Sans MS"/>
              </a:rPr>
              <a:t>Early research reports that high test- anxious students performed more poorly when achievement was emphasized. Test- anxious students are more self-critical and are more likely to experience task-irrelevant worry responses that interfere with the performance during examination. Because of negative, self- centered worry responses are incompatible with good performance, the high test- anxious students also do more poorly on learning tasks, IQ tests and achievement tests, then do the low test- anxious students</a:t>
            </a:r>
            <a:r>
              <a:rPr lang="en-US" sz="2000" dirty="0" smtClean="0">
                <a:latin typeface="Comic Sans MS"/>
                <a:cs typeface="Comic Sans MS"/>
              </a:rPr>
              <a:t>.(</a:t>
            </a:r>
            <a:r>
              <a:rPr lang="en-US" sz="2000" dirty="0" err="1" smtClean="0">
                <a:latin typeface="Comic Sans MS"/>
                <a:cs typeface="Comic Sans MS"/>
              </a:rPr>
              <a:t>Sarson</a:t>
            </a:r>
            <a:r>
              <a:rPr lang="en-US" sz="2000" dirty="0" smtClean="0">
                <a:latin typeface="Comic Sans MS"/>
                <a:cs typeface="Comic Sans MS"/>
              </a:rPr>
              <a:t>, 1984)</a:t>
            </a:r>
          </a:p>
          <a:p>
            <a:pPr>
              <a:buNone/>
            </a:pPr>
            <a:r>
              <a:rPr lang="en-US" sz="2000" dirty="0" smtClean="0">
                <a:latin typeface="Comic Sans MS"/>
                <a:cs typeface="Comic Sans MS"/>
              </a:rPr>
              <a:t>The conception of test anxiety as a situation specific anxiety trait, with worry and emotionality as major component has stimulated considerable research on the relative impact of individual differences in worry and emotionality on test performance and academic achievement. The worry component of test- anxiety is described as “primarily cognitive concern about the consequences of </a:t>
            </a:r>
            <a:r>
              <a:rPr lang="en-US" sz="2000" dirty="0" smtClean="0">
                <a:latin typeface="Comic Sans MS"/>
                <a:cs typeface="Comic Sans MS"/>
              </a:rPr>
              <a:t>failure.” </a:t>
            </a:r>
            <a:r>
              <a:rPr lang="en-US" sz="2000" dirty="0" smtClean="0">
                <a:latin typeface="Comic Sans MS"/>
                <a:cs typeface="Comic Sans MS"/>
              </a:rPr>
              <a:t>(</a:t>
            </a:r>
            <a:r>
              <a:rPr lang="en-US" sz="2000" dirty="0" err="1" smtClean="0">
                <a:latin typeface="Comic Sans MS"/>
                <a:cs typeface="Comic Sans MS"/>
              </a:rPr>
              <a:t>Spielberger</a:t>
            </a:r>
            <a:r>
              <a:rPr lang="en-US" sz="2000" dirty="0" smtClean="0">
                <a:latin typeface="Comic Sans MS"/>
                <a:cs typeface="Comic Sans MS"/>
              </a:rPr>
              <a:t>, 1978)</a:t>
            </a:r>
          </a:p>
          <a:p>
            <a:pPr>
              <a:buNone/>
            </a:pPr>
            <a:endParaRPr lang="en-US" sz="2000" dirty="0" smtClean="0">
              <a:latin typeface="Comic Sans MS"/>
              <a:cs typeface="Comic Sans MS"/>
            </a:endParaRPr>
          </a:p>
          <a:p>
            <a:pPr>
              <a:buNone/>
            </a:pPr>
            <a:endParaRPr lang="en-US" sz="2000" dirty="0">
              <a:latin typeface="Comic Sans MS"/>
              <a:cs typeface="Comic Sans M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a:cs typeface="Comic Sans MS"/>
              </a:rPr>
              <a:t>Continued</a:t>
            </a:r>
            <a:r>
              <a:rPr lang="en-US" dirty="0" smtClean="0"/>
              <a:t>...</a:t>
            </a:r>
            <a:endParaRPr lang="en-US" dirty="0"/>
          </a:p>
        </p:txBody>
      </p:sp>
      <p:sp>
        <p:nvSpPr>
          <p:cNvPr id="3" name="Content Placeholder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fontScale="85000" lnSpcReduction="20000"/>
          </a:bodyPr>
          <a:lstStyle/>
          <a:p>
            <a:pPr>
              <a:buNone/>
            </a:pPr>
            <a:r>
              <a:rPr lang="en-US" sz="1800" dirty="0" smtClean="0">
                <a:latin typeface="Comic Sans MS"/>
                <a:cs typeface="Comic Sans MS"/>
              </a:rPr>
              <a:t>High level of anxiety causes a low level of achievement. When test- anxiety occurs the individual's behavior and physiology is effected. The presence of physiological hyperarousal (sweat, </a:t>
            </a:r>
            <a:r>
              <a:rPr lang="en-US" sz="1800" dirty="0" smtClean="0">
                <a:latin typeface="Comic Sans MS"/>
                <a:cs typeface="Comic Sans MS"/>
              </a:rPr>
              <a:t>increased </a:t>
            </a:r>
            <a:r>
              <a:rPr lang="en-US" sz="1800" dirty="0" smtClean="0">
                <a:latin typeface="Comic Sans MS"/>
                <a:cs typeface="Comic Sans MS"/>
              </a:rPr>
              <a:t>heart rate, rapid breathing) and cognitive obstruction disrupts the ability to formulate and organize coherent thinking pattern during test. (Wine, 1971).</a:t>
            </a:r>
          </a:p>
          <a:p>
            <a:pPr>
              <a:buNone/>
            </a:pPr>
            <a:r>
              <a:rPr lang="en-US" sz="1800" dirty="0" smtClean="0">
                <a:latin typeface="Comic Sans MS"/>
                <a:cs typeface="Comic Sans MS"/>
              </a:rPr>
              <a:t>The Test Anxiety Scale for Children, commonly known as TASC (Sarason et al., 1960) is a multidimensional measure used to assess test anxiety in children. In, general, high performance was linked to low anxiety. It’s aim is to examine the relationship between anxiety and achievement. The results showed that anxiety relates negatively to school achievement. The finding were significantly valid across all ethnic groups and grade levels. However, one particular test reveals boys tendency to “minimize their fears” (Beidel et al., 1999)</a:t>
            </a:r>
          </a:p>
          <a:p>
            <a:pPr>
              <a:buNone/>
            </a:pPr>
            <a:r>
              <a:rPr lang="en-US" sz="1800" dirty="0" smtClean="0">
                <a:latin typeface="Comic Sans MS"/>
                <a:cs typeface="Comic Sans MS"/>
              </a:rPr>
              <a:t>Improving students' academic performance has been a primary issue of educational research. Strategies designed to deal with test-anxious students focused on efforts to decrease anxiety while increasing test “</a:t>
            </a:r>
            <a:r>
              <a:rPr lang="en-US" sz="1800" dirty="0" err="1" smtClean="0">
                <a:latin typeface="Comic Sans MS"/>
                <a:cs typeface="Comic Sans MS"/>
              </a:rPr>
              <a:t>wiseness</a:t>
            </a:r>
            <a:r>
              <a:rPr lang="en-US" sz="1800" dirty="0" smtClean="0">
                <a:latin typeface="Comic Sans MS"/>
                <a:cs typeface="Comic Sans MS"/>
              </a:rPr>
              <a:t>”. Anxiety management and study skill training are along the main solutions.( Barret et al., 2001) </a:t>
            </a:r>
          </a:p>
          <a:p>
            <a:pPr>
              <a:buNone/>
            </a:pPr>
            <a:endParaRPr lang="en-US" sz="1800" dirty="0">
              <a:latin typeface="Comic Sans MS"/>
              <a:cs typeface="Comic Sans M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a:cs typeface="Comic Sans MS"/>
              </a:rPr>
              <a:t>Hypothesis :</a:t>
            </a:r>
            <a:endParaRPr lang="en-US" dirty="0">
              <a:latin typeface="Comic Sans MS"/>
              <a:cs typeface="Comic Sans MS"/>
            </a:endParaRPr>
          </a:p>
        </p:txBody>
      </p:sp>
      <p:sp>
        <p:nvSpPr>
          <p:cNvPr id="3" name="Content Placeholder 2"/>
          <p:cNvSpPr>
            <a:spLocks noGrp="1"/>
          </p:cNvSpPr>
          <p:nvPr>
            <p:ph idx="1"/>
          </p:nvPr>
        </p:nvSpPr>
        <p:spPr>
          <a:xfrm>
            <a:off x="762000" y="1735138"/>
            <a:ext cx="7313613" cy="4970462"/>
          </a:xfrm>
        </p:spPr>
        <p:style>
          <a:lnRef idx="1">
            <a:schemeClr val="accent4"/>
          </a:lnRef>
          <a:fillRef idx="3">
            <a:schemeClr val="accent4"/>
          </a:fillRef>
          <a:effectRef idx="2">
            <a:schemeClr val="accent4"/>
          </a:effectRef>
          <a:fontRef idx="minor">
            <a:schemeClr val="lt1"/>
          </a:fontRef>
        </p:style>
        <p:txBody>
          <a:bodyPr/>
          <a:lstStyle/>
          <a:p>
            <a:pPr>
              <a:buNone/>
            </a:pPr>
            <a:r>
              <a:rPr lang="en-US" sz="4000" b="1" dirty="0" smtClean="0"/>
              <a:t>HR: </a:t>
            </a:r>
            <a:r>
              <a:rPr lang="en-US" sz="4000" i="1" dirty="0" smtClean="0">
                <a:solidFill>
                  <a:srgbClr val="008000"/>
                </a:solidFill>
              </a:rPr>
              <a:t>Test-Anxiety of the 4th grade students negatively effects academic achievement</a:t>
            </a:r>
            <a:r>
              <a:rPr lang="en-US" sz="3600" i="1" dirty="0" smtClean="0">
                <a:solidFill>
                  <a:srgbClr val="008000"/>
                </a:solidFill>
              </a:rPr>
              <a:t>.</a:t>
            </a:r>
            <a:endParaRPr lang="en-US" sz="3600" i="1" dirty="0">
              <a:solidFill>
                <a:srgbClr val="008000"/>
              </a:solidFill>
            </a:endParaRPr>
          </a:p>
        </p:txBody>
      </p:sp>
      <p:pic>
        <p:nvPicPr>
          <p:cNvPr id="5" name="Picture 4"/>
          <p:cNvPicPr/>
          <p:nvPr/>
        </p:nvPicPr>
        <p:blipFill>
          <a:blip r:embed="rId3"/>
          <a:srcRect/>
          <a:stretch>
            <a:fillRect/>
          </a:stretch>
        </p:blipFill>
        <p:spPr bwMode="auto">
          <a:xfrm>
            <a:off x="5029200" y="3124200"/>
            <a:ext cx="2209800" cy="3200399"/>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320</TotalTime>
  <Words>692</Words>
  <Application>Microsoft Macintosh PowerPoint</Application>
  <PresentationFormat>On-screen Show (4:3)</PresentationFormat>
  <Paragraphs>25</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Inkwell</vt:lpstr>
      <vt:lpstr>Test Anxiety and    Academic Achievement</vt:lpstr>
      <vt:lpstr>Table of Contents :</vt:lpstr>
      <vt:lpstr>Statement of the Problem </vt:lpstr>
      <vt:lpstr>What test-anxiety means to me?</vt:lpstr>
      <vt:lpstr>Review of Related Literature :</vt:lpstr>
      <vt:lpstr>Continued...</vt:lpstr>
      <vt:lpstr>Hypothesis :</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 Anxiety and    Academic Achievement</dc:title>
  <dc:creator>Marta Chwalka</dc:creator>
  <cp:lastModifiedBy>2b-22</cp:lastModifiedBy>
  <cp:revision>7</cp:revision>
  <dcterms:created xsi:type="dcterms:W3CDTF">2008-10-23T01:57:16Z</dcterms:created>
  <dcterms:modified xsi:type="dcterms:W3CDTF">2008-10-23T20:38:50Z</dcterms:modified>
</cp:coreProperties>
</file>